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6" r:id="rId3"/>
  </p:sldMasterIdLst>
  <p:notesMasterIdLst>
    <p:notesMasterId r:id="rId31"/>
  </p:notesMasterIdLst>
  <p:sldIdLst>
    <p:sldId id="256" r:id="rId4"/>
    <p:sldId id="281" r:id="rId5"/>
    <p:sldId id="265" r:id="rId6"/>
    <p:sldId id="260" r:id="rId7"/>
    <p:sldId id="257" r:id="rId8"/>
    <p:sldId id="266" r:id="rId9"/>
    <p:sldId id="274" r:id="rId10"/>
    <p:sldId id="287" r:id="rId11"/>
    <p:sldId id="261" r:id="rId12"/>
    <p:sldId id="289" r:id="rId13"/>
    <p:sldId id="276" r:id="rId14"/>
    <p:sldId id="277" r:id="rId15"/>
    <p:sldId id="267" r:id="rId16"/>
    <p:sldId id="288" r:id="rId17"/>
    <p:sldId id="258" r:id="rId18"/>
    <p:sldId id="290" r:id="rId19"/>
    <p:sldId id="291" r:id="rId20"/>
    <p:sldId id="293" r:id="rId21"/>
    <p:sldId id="292" r:id="rId22"/>
    <p:sldId id="294" r:id="rId23"/>
    <p:sldId id="282" r:id="rId24"/>
    <p:sldId id="279" r:id="rId25"/>
    <p:sldId id="280" r:id="rId26"/>
    <p:sldId id="285" r:id="rId27"/>
    <p:sldId id="283" r:id="rId28"/>
    <p:sldId id="284" r:id="rId29"/>
    <p:sldId id="286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6ECB9-96CB-4C7F-959A-4FF01C1DB8A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F9A9B9-7935-4070-97F9-D3A3F2A955B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297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Benedikt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9A9B9-7935-4070-97F9-D3A3F2A955B2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0309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Niklas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9A9B9-7935-4070-97F9-D3A3F2A955B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1662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Benedikt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9A9B9-7935-4070-97F9-D3A3F2A955B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604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Jonas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9A9B9-7935-4070-97F9-D3A3F2A955B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8658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Michael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9A9B9-7935-4070-97F9-D3A3F2A955B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59782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Michael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9A9B9-7935-4070-97F9-D3A3F2A955B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7272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Michael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9A9B9-7935-4070-97F9-D3A3F2A955B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8960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Michael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9A9B9-7935-4070-97F9-D3A3F2A955B2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9138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Michael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9A9B9-7935-4070-97F9-D3A3F2A955B2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904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Michael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9A9B9-7935-4070-97F9-D3A3F2A955B2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8759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Benedikt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9A9B9-7935-4070-97F9-D3A3F2A955B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3225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Benedikt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9A9B9-7935-4070-97F9-D3A3F2A955B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9987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Niklas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9A9B9-7935-4070-97F9-D3A3F2A955B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7136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Jonas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9A9B9-7935-4070-97F9-D3A3F2A955B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6135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Benedikt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9A9B9-7935-4070-97F9-D3A3F2A955B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221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Benedikt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9A9B9-7935-4070-97F9-D3A3F2A955B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751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Niklas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9A9B9-7935-4070-97F9-D3A3F2A955B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1818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Niklas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F9A9B9-7935-4070-97F9-D3A3F2A955B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3569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A35EE-E6E9-400B-908A-B25A27CFB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004CAB4-C03A-4D92-9A87-7E2271E2D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D3BDED-01DF-4436-8026-18C8C266E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6E4DB0-51CC-4F29-A7E4-353BA6E81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8A927-2048-4843-99E2-D9685738D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363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D888AA-0699-40CF-8F12-3958AA96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42A98CF-3487-4569-9F07-617BB4871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F9ECBD-B20C-4716-B8DD-52D914660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BDC351-EF7B-40D0-9990-D110F2F27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1D2A27-81FA-4F86-ABCA-087B6A32B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270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669DD88-3199-433A-A7AD-F679321308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2CE3B0A-8478-4BE0-B74C-A7C64881E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AC86B9-9A25-403A-AC2B-08B2DDC1E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122093-ED9A-4688-A265-4B7B6F508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DF0B59-7974-4A35-9531-4AB09243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913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s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66E684E-CE7F-41CA-A1F3-A372F3774A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95135" y="0"/>
            <a:ext cx="3889585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19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sh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D66E684E-CE7F-41CA-A1F3-A372F3774A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95135" y="0"/>
            <a:ext cx="3889585" cy="134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36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668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A35EE-E6E9-400B-908A-B25A27CFB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004CAB4-C03A-4D92-9A87-7E2271E2D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D3BDED-01DF-4436-8026-18C8C266E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6E4DB0-51CC-4F29-A7E4-353BA6E81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E8A927-2048-4843-99E2-D9685738D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0189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B84B6-7060-4C2D-96BF-147F4769D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29F49C-7DBB-4807-B47D-EF98D1F5D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32DD99-8C26-40C9-A0B1-AA63EAF7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EC9A11-FB38-4BA4-99DC-B4F8D318D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CEA5D1-C409-4486-85C0-81F45A223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634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64002" y="1438813"/>
            <a:ext cx="10027213" cy="1470025"/>
          </a:xfrm>
        </p:spPr>
        <p:txBody>
          <a:bodyPr>
            <a:normAutofit/>
          </a:bodyPr>
          <a:lstStyle>
            <a:lvl1pPr algn="l">
              <a:defRPr sz="4000" b="1" i="0">
                <a:latin typeface="Source Sans Pro"/>
                <a:cs typeface="Source Sans Pro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64002" y="3176700"/>
            <a:ext cx="10027213" cy="2254848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903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14477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17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1B84B6-7060-4C2D-96BF-147F4769D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29F49C-7DBB-4807-B47D-EF98D1F5D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32DD99-8C26-40C9-A0B1-AA63EAF77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EC9A11-FB38-4BA4-99DC-B4F8D318D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CEA5D1-C409-4486-85C0-81F45A223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1048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4439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417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25153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4097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7773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70298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45477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321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D5978A-29FC-412C-84E7-883ADD48C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64710F-B3E8-44B0-908F-7447958F7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2CAE95-7AC6-483C-8F00-F96670CB9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84EAE5-25A8-45F9-AF5C-92A893311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455590-7335-4176-B0D3-E7C51FDDB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671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C86CA-224C-458A-A77E-E5EF0BA3F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6FF623-9FBC-4AAF-B39F-AA0103FCF7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D1163B-445E-4827-A832-2A296A864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47392A3-3568-4FF0-BF49-AEC96842F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99712A9-338C-4220-A99F-4D9BCECB4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EBC0E4-5087-4648-A770-008BF1D4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06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CDB18E-59F7-4EA7-AC42-9DF6FB762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301F4FF-6CFD-47FF-95A8-420D5E4E8F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055ECE-10CE-4DE8-B651-D6655C099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E30B70A-7B58-4F1B-81B4-9CE70C21BB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BC66601-E492-4131-84DD-C57215FC73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D7096C1-FF47-4631-AC54-292DC6A7E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791728A-64C1-4646-BC83-8EAA49CB9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343C35-FB1D-46E8-9B93-745640414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4586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40898D-6952-4680-BD0C-55198D58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83DBB5-71CE-4322-85AD-6293B5CE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4EDF9F-9B0B-43F7-A0FB-2B5589A58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9AC9F41-75E2-477E-9F7E-B01E6C4E3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3730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E0C81A5-F882-4AD6-B80B-CDFBC1486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2010A6-30FE-4816-8DFC-4C45610C5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5F31820-BD76-49CB-956F-9B4731EF3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816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29C06-3F05-46B7-AA8B-8EDD6D18E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9F265D5-E998-4E46-BA87-4C986DADF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8ADE903-ECBE-40F0-AC13-0F54237256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993AD9F-FF2C-49A7-973C-89CC75C77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5D68FD9-D12A-4D5F-AA0F-6DA1F1EC9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A3CA77A-EF6B-4A60-ABB6-4D4360807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46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E0EBC8-7A53-4D1F-A8EA-E329B5F6C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6A3E20E-8DC2-4F28-84F3-EE6FC4FA23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048A734-C71F-4BD5-A1AB-60BE60B71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73BA4F-9A86-422C-922F-380C5F2AE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B4C5692-C2FB-4B1F-92A7-E9D35BA88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1C13D3-05B2-4996-BA4C-068B8F71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731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2.gif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5A08F31-D9CD-499F-881E-A93DC413E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0AE0D8-36C6-48D1-AC43-6501FABCB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AFEFED-47C2-4C0D-89F9-39B6CF15A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565B91A-BB4A-4E3C-8D6C-D15E7D8C88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6BC320-7670-433E-8AC7-934FE3880E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1522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9661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4" r:id="rId3"/>
    <p:sldLayoutId id="214748366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0" y="648000"/>
            <a:ext cx="11376000" cy="5670000"/>
          </a:xfrm>
          <a:prstGeom prst="rect">
            <a:avLst/>
          </a:prstGeom>
          <a:solidFill>
            <a:srgbClr val="E3E3E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64000" y="745650"/>
            <a:ext cx="1023390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64000" y="2021181"/>
            <a:ext cx="10233909" cy="4104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64000" y="6492816"/>
            <a:ext cx="2844800" cy="11195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b="0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73615DE2-D754-46B4-9FBC-41EF8F2017ED}" type="datetimeFigureOut">
              <a:rPr lang="de-DE" smtClean="0"/>
              <a:t>23.08.2020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531200" y="6493481"/>
            <a:ext cx="2844800" cy="11129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b="1" i="0">
                <a:solidFill>
                  <a:schemeClr val="tx1"/>
                </a:solidFill>
                <a:latin typeface="Source Sans Pro"/>
                <a:cs typeface="Source Sans Pro"/>
              </a:defRPr>
            </a:lvl1pPr>
          </a:lstStyle>
          <a:p>
            <a:fld id="{B946DE96-B91D-493C-A95E-A84EF104EDB0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Bild 6" descr="HSHL_Logo_horizontal_RGB_Sequenz_Animation.gi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0" y="223201"/>
            <a:ext cx="1872000" cy="20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5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iaspective-vision.com/produkte/ti-cam-syste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E69255-A3D1-4240-81B6-0CE53553A6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Colloquium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5D7760A-75A4-48FC-8B29-34F65DC946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cs typeface="Calibri"/>
              </a:rPr>
              <a:t>Gruppe1</a:t>
            </a:r>
          </a:p>
          <a:p>
            <a:r>
              <a:rPr lang="de-DE" sz="1800">
                <a:ea typeface="Source Sans Pro"/>
                <a:cs typeface="Calibri"/>
              </a:rPr>
              <a:t>Niklas Heiber, Michael </a:t>
            </a:r>
            <a:r>
              <a:rPr lang="de-DE" sz="1800" err="1">
                <a:ea typeface="Source Sans Pro"/>
                <a:cs typeface="Calibri"/>
              </a:rPr>
              <a:t>Jathe</a:t>
            </a:r>
            <a:r>
              <a:rPr lang="de-DE" sz="1800">
                <a:ea typeface="Source Sans Pro"/>
                <a:cs typeface="Calibri"/>
              </a:rPr>
              <a:t>, Jonas Gerken, Benedikt Lipinski</a:t>
            </a:r>
            <a:endParaRPr lang="de-DE">
              <a:ea typeface="Source Sans Pr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7737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76D5E9-51E4-43FC-A240-D83484E2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Architecture </a:t>
            </a:r>
            <a:r>
              <a:rPr lang="de-DE" dirty="0" err="1"/>
              <a:t>model</a:t>
            </a:r>
            <a:endParaRPr lang="de-DE" dirty="0"/>
          </a:p>
        </p:txBody>
      </p:sp>
      <p:pic>
        <p:nvPicPr>
          <p:cNvPr id="9" name="Inhaltsplatzhalter 8" descr="Ein Bild, das viele, Schild, Anzeige, geparkt enthält.&#10;&#10;Automatisch generierte Beschreibung">
            <a:extLst>
              <a:ext uri="{FF2B5EF4-FFF2-40B4-BE49-F238E27FC236}">
                <a16:creationId xmlns:a16="http://schemas.microsoft.com/office/drawing/2014/main" id="{8D2EBEC1-F199-4679-B9FB-4F24D0CEE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300" y="1512940"/>
            <a:ext cx="6357189" cy="4684245"/>
          </a:xfrm>
        </p:spPr>
      </p:pic>
    </p:spTree>
    <p:extLst>
      <p:ext uri="{BB962C8B-B14F-4D97-AF65-F5344CB8AC3E}">
        <p14:creationId xmlns:p14="http://schemas.microsoft.com/office/powerpoint/2010/main" val="1947667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7D0B69-5943-43F1-B43E-29895EFDF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Schematic</a:t>
            </a:r>
            <a:r>
              <a:rPr lang="de-DE"/>
              <a:t> </a:t>
            </a:r>
            <a:r>
              <a:rPr lang="de-DE" err="1"/>
              <a:t>rescue</a:t>
            </a:r>
            <a:r>
              <a:rPr lang="de-DE"/>
              <a:t> bot</a:t>
            </a:r>
          </a:p>
        </p:txBody>
      </p:sp>
      <p:pic>
        <p:nvPicPr>
          <p:cNvPr id="9" name="Inhaltsplatzhalter 8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353A8565-2556-43E4-B8E6-8CD62151C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66" y="1574611"/>
            <a:ext cx="6496976" cy="4680000"/>
          </a:xfrm>
        </p:spPr>
      </p:pic>
    </p:spTree>
    <p:extLst>
      <p:ext uri="{BB962C8B-B14F-4D97-AF65-F5344CB8AC3E}">
        <p14:creationId xmlns:p14="http://schemas.microsoft.com/office/powerpoint/2010/main" val="3358593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0CE3C9-42CB-4AEA-8F5D-676F5C5D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Schematic</a:t>
            </a:r>
            <a:r>
              <a:rPr lang="de-DE"/>
              <a:t> Remote Control</a:t>
            </a:r>
          </a:p>
        </p:txBody>
      </p:sp>
      <p:pic>
        <p:nvPicPr>
          <p:cNvPr id="8" name="Inhaltsplatzhalter 7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95492A98-F791-4C0B-A1E5-597624A8A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98" y="1558043"/>
            <a:ext cx="4674804" cy="4680000"/>
          </a:xfrm>
        </p:spPr>
      </p:pic>
    </p:spTree>
    <p:extLst>
      <p:ext uri="{BB962C8B-B14F-4D97-AF65-F5344CB8AC3E}">
        <p14:creationId xmlns:p14="http://schemas.microsoft.com/office/powerpoint/2010/main" val="3548825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83C24A-5FED-47BC-ABC9-591E2CCB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Class </a:t>
            </a:r>
            <a:r>
              <a:rPr lang="de-DE" err="1"/>
              <a:t>diagramm</a:t>
            </a:r>
            <a:endParaRPr lang="de-DE"/>
          </a:p>
        </p:txBody>
      </p:sp>
      <p:pic>
        <p:nvPicPr>
          <p:cNvPr id="5" name="Grafik 6" descr="Ein Bild, das Screenshot, Anzeige, Schild enthält.&#10;&#10;Beschreibung automatisch generiert.">
            <a:extLst>
              <a:ext uri="{FF2B5EF4-FFF2-40B4-BE49-F238E27FC236}">
                <a16:creationId xmlns:a16="http://schemas.microsoft.com/office/drawing/2014/main" id="{C13EF773-13B3-4185-8E71-C0B53F325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60530" y="519927"/>
            <a:ext cx="6950968" cy="5810953"/>
          </a:xfrm>
        </p:spPr>
      </p:pic>
    </p:spTree>
    <p:extLst>
      <p:ext uri="{BB962C8B-B14F-4D97-AF65-F5344CB8AC3E}">
        <p14:creationId xmlns:p14="http://schemas.microsoft.com/office/powerpoint/2010/main" val="2010650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2F4DF4-F45E-4E90-B7BB-B110D8AE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Mechanical</a:t>
            </a:r>
            <a:r>
              <a:rPr lang="de-DE" dirty="0"/>
              <a:t> </a:t>
            </a:r>
            <a:r>
              <a:rPr lang="de-DE" dirty="0" err="1"/>
              <a:t>copmosite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diagram</a:t>
            </a:r>
            <a:endParaRPr lang="de-DE" dirty="0"/>
          </a:p>
        </p:txBody>
      </p:sp>
      <p:pic>
        <p:nvPicPr>
          <p:cNvPr id="9" name="Inhaltsplatzhalter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1F65EE2-B4FB-4473-8092-940138327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883" y="1638555"/>
            <a:ext cx="6777362" cy="4580328"/>
          </a:xfrm>
        </p:spPr>
      </p:pic>
    </p:spTree>
    <p:extLst>
      <p:ext uri="{BB962C8B-B14F-4D97-AF65-F5344CB8AC3E}">
        <p14:creationId xmlns:p14="http://schemas.microsoft.com/office/powerpoint/2010/main" val="1371839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EB328D-4DAC-400F-A919-44AD5D3A9535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e-DE" dirty="0"/>
              <a:t>State </a:t>
            </a:r>
            <a:r>
              <a:rPr lang="de-DE" dirty="0" err="1"/>
              <a:t>machine</a:t>
            </a:r>
            <a:endParaRPr lang="de-DE" dirty="0"/>
          </a:p>
        </p:txBody>
      </p:sp>
      <p:pic>
        <p:nvPicPr>
          <p:cNvPr id="15" name="Inhaltsplatzhalter 14" descr="Ein Bild, das drinnen, sitzend, Tisch, computer enthält.&#10;&#10;Automatisch generierte Beschreibung">
            <a:extLst>
              <a:ext uri="{FF2B5EF4-FFF2-40B4-BE49-F238E27FC236}">
                <a16:creationId xmlns:a16="http://schemas.microsoft.com/office/drawing/2014/main" id="{0F9AD8D0-0F09-4103-AEFE-A22183D32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199112"/>
            <a:ext cx="10234613" cy="3748826"/>
          </a:xfrm>
        </p:spPr>
      </p:pic>
    </p:spTree>
    <p:extLst>
      <p:ext uri="{BB962C8B-B14F-4D97-AF65-F5344CB8AC3E}">
        <p14:creationId xmlns:p14="http://schemas.microsoft.com/office/powerpoint/2010/main" val="647826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50E641-020B-416E-B1FA-434A30BD7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Inhaltsplatzhalter 8" descr="Ein Bild, das Elektronik, Tisch, klein, Telefon enthält.&#10;&#10;Automatisch generierte Beschreibung">
            <a:extLst>
              <a:ext uri="{FF2B5EF4-FFF2-40B4-BE49-F238E27FC236}">
                <a16:creationId xmlns:a16="http://schemas.microsoft.com/office/drawing/2014/main" id="{31B9983C-71E7-45D7-B2CA-D2751C5E3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207" y="2007075"/>
            <a:ext cx="5874341" cy="4105275"/>
          </a:xfrm>
        </p:spPr>
      </p:pic>
    </p:spTree>
    <p:extLst>
      <p:ext uri="{BB962C8B-B14F-4D97-AF65-F5344CB8AC3E}">
        <p14:creationId xmlns:p14="http://schemas.microsoft.com/office/powerpoint/2010/main" val="2354875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97C44-74F5-4373-BA3B-053EA87D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BC3F59F-345C-442A-A936-58BCD4C44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96" y="2245257"/>
            <a:ext cx="10234613" cy="1558870"/>
          </a:xfrm>
        </p:spPr>
      </p:pic>
    </p:spTree>
    <p:extLst>
      <p:ext uri="{BB962C8B-B14F-4D97-AF65-F5344CB8AC3E}">
        <p14:creationId xmlns:p14="http://schemas.microsoft.com/office/powerpoint/2010/main" val="2835833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26157-2DCC-40D3-B1A4-FE46EC6C8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Inhaltsplatzhalter 8" descr="Ein Bild, das Computer, Maus enthält.&#10;&#10;Automatisch generierte Beschreibung">
            <a:extLst>
              <a:ext uri="{FF2B5EF4-FFF2-40B4-BE49-F238E27FC236}">
                <a16:creationId xmlns:a16="http://schemas.microsoft.com/office/drawing/2014/main" id="{5BDB54DA-2CE0-47A4-9E91-106F82280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876" y="1663929"/>
            <a:ext cx="7254513" cy="4712419"/>
          </a:xfrm>
        </p:spPr>
      </p:pic>
    </p:spTree>
    <p:extLst>
      <p:ext uri="{BB962C8B-B14F-4D97-AF65-F5344CB8AC3E}">
        <p14:creationId xmlns:p14="http://schemas.microsoft.com/office/powerpoint/2010/main" val="1850759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EF095A-3728-4EA0-A8EB-FF1ADABAB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 descr="Ein Bild, das Computer enthält.&#10;&#10;Automatisch generierte Beschreibung">
            <a:extLst>
              <a:ext uri="{FF2B5EF4-FFF2-40B4-BE49-F238E27FC236}">
                <a16:creationId xmlns:a16="http://schemas.microsoft.com/office/drawing/2014/main" id="{9989EFF9-8178-40A7-A3C3-DED8C56F9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418" y="1790995"/>
            <a:ext cx="8521775" cy="4518327"/>
          </a:xfrm>
        </p:spPr>
      </p:pic>
    </p:spTree>
    <p:extLst>
      <p:ext uri="{BB962C8B-B14F-4D97-AF65-F5344CB8AC3E}">
        <p14:creationId xmlns:p14="http://schemas.microsoft.com/office/powerpoint/2010/main" val="842802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CC520B-C51A-4464-90B6-B9CBCC24B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>
                <a:ea typeface="Source Sans Pro"/>
              </a:rPr>
              <a:t>Motivation</a:t>
            </a:r>
          </a:p>
        </p:txBody>
      </p:sp>
      <p:pic>
        <p:nvPicPr>
          <p:cNvPr id="4" name="Grafik 4" descr="Ein Bild, das Rauch, Zug, draußen, Dampf enthält.&#10;&#10;Beschreibung automatisch generiert.">
            <a:extLst>
              <a:ext uri="{FF2B5EF4-FFF2-40B4-BE49-F238E27FC236}">
                <a16:creationId xmlns:a16="http://schemas.microsoft.com/office/drawing/2014/main" id="{D400EBFD-B2C7-43B8-B39F-B4A982BC1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752" y="1444635"/>
            <a:ext cx="4639056" cy="2609322"/>
          </a:xfrm>
          <a:prstGeom prst="rect">
            <a:avLst/>
          </a:prstGeom>
        </p:spPr>
      </p:pic>
      <p:pic>
        <p:nvPicPr>
          <p:cNvPr id="5" name="Grafik 5" descr="Ein Bild, das draußen, Gras, Kraftrad, Feuer enthält.&#10;&#10;Beschreibung automatisch generiert.">
            <a:extLst>
              <a:ext uri="{FF2B5EF4-FFF2-40B4-BE49-F238E27FC236}">
                <a16:creationId xmlns:a16="http://schemas.microsoft.com/office/drawing/2014/main" id="{E2E88925-96A1-4599-B71B-776BE929E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36" y="3885438"/>
            <a:ext cx="4303776" cy="2257044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BFC0E40-953A-4981-975E-FC9F35FA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240" y="2344269"/>
            <a:ext cx="3875781" cy="13434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b="1">
                <a:ea typeface="Source Sans Pro"/>
              </a:rPr>
              <a:t>Szenario:</a:t>
            </a:r>
            <a:r>
              <a:rPr lang="de-DE">
                <a:ea typeface="Source Sans Pro"/>
              </a:rPr>
              <a:t> Waldbrand</a:t>
            </a:r>
          </a:p>
          <a:p>
            <a:pPr marL="0" indent="0">
              <a:buNone/>
            </a:pPr>
            <a:endParaRPr lang="de-DE">
              <a:ea typeface="Source Sans Pro"/>
            </a:endParaRP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07B58F01-54DE-412E-99F8-C80B77DEDD31}"/>
              </a:ext>
            </a:extLst>
          </p:cNvPr>
          <p:cNvSpPr txBox="1">
            <a:spLocks/>
          </p:cNvSpPr>
          <p:nvPr/>
        </p:nvSpPr>
        <p:spPr>
          <a:xfrm>
            <a:off x="5429904" y="4325469"/>
            <a:ext cx="5332725" cy="191042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>
                <a:ea typeface="Source Sans Pro"/>
              </a:rPr>
              <a:t>Einsatz des Bots:</a:t>
            </a:r>
            <a:endParaRPr lang="de-DE"/>
          </a:p>
          <a:p>
            <a:pPr marL="457200" indent="-457200"/>
            <a:r>
              <a:rPr lang="de-DE">
                <a:ea typeface="Source Sans Pro"/>
              </a:rPr>
              <a:t>Personen finden und Standort bestimmen</a:t>
            </a:r>
            <a:endParaRPr lang="de-DE" b="1">
              <a:ea typeface="Source Sans Pro"/>
            </a:endParaRPr>
          </a:p>
          <a:p>
            <a:pPr marL="457200" indent="-457200"/>
            <a:r>
              <a:rPr lang="de-DE">
                <a:ea typeface="Source Sans Pro"/>
              </a:rPr>
              <a:t>Kommunikation mit den Personen</a:t>
            </a:r>
          </a:p>
          <a:p>
            <a:pPr marL="0" indent="0">
              <a:buNone/>
            </a:pPr>
            <a:endParaRPr lang="de-DE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60363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73F26-8E38-410E-BCB1-3F3EC44A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Inhaltsplatzhalter 8" descr="Ein Bild, das sitzend, Tisch, Foto, klein enthält.&#10;&#10;Automatisch generierte Beschreibung">
            <a:extLst>
              <a:ext uri="{FF2B5EF4-FFF2-40B4-BE49-F238E27FC236}">
                <a16:creationId xmlns:a16="http://schemas.microsoft.com/office/drawing/2014/main" id="{7BEEC50F-A58A-448A-87E1-5848B8CC13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24" y="1693152"/>
            <a:ext cx="10233909" cy="4658895"/>
          </a:xfrm>
        </p:spPr>
      </p:pic>
    </p:spTree>
    <p:extLst>
      <p:ext uri="{BB962C8B-B14F-4D97-AF65-F5344CB8AC3E}">
        <p14:creationId xmlns:p14="http://schemas.microsoft.com/office/powerpoint/2010/main" val="3699953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AF742-F6EF-4EFB-B56C-69288B309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Source Sans Pro"/>
              </a:rPr>
              <a:t>Paper Prototype</a:t>
            </a:r>
            <a:endParaRPr lang="de-DE"/>
          </a:p>
        </p:txBody>
      </p:sp>
      <p:pic>
        <p:nvPicPr>
          <p:cNvPr id="4" name="Grafik 4" descr="Ein Bild, das Spielzeug, sitzend, Licht, LKW enthält.&#10;&#10;Beschreibung automatisch generiert.">
            <a:extLst>
              <a:ext uri="{FF2B5EF4-FFF2-40B4-BE49-F238E27FC236}">
                <a16:creationId xmlns:a16="http://schemas.microsoft.com/office/drawing/2014/main" id="{EAFD8CA0-2B42-4359-9097-C59916CDD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65070" y="1929741"/>
            <a:ext cx="6887033" cy="4104983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9325716F-3137-4D61-90F4-7AB51F445329}"/>
              </a:ext>
            </a:extLst>
          </p:cNvPr>
          <p:cNvSpPr txBox="1">
            <a:spLocks/>
          </p:cNvSpPr>
          <p:nvPr/>
        </p:nvSpPr>
        <p:spPr>
          <a:xfrm>
            <a:off x="498240" y="1948029"/>
            <a:ext cx="3235701" cy="40318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Source Sans Pro"/>
                <a:ea typeface="+mn-ea"/>
                <a:cs typeface="Source Sans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>
                <a:ea typeface="Source Sans Pro"/>
              </a:rPr>
              <a:t>Erste Designidee</a:t>
            </a:r>
            <a:endParaRPr lang="de-DE">
              <a:ea typeface="Source Sans Pro"/>
            </a:endParaRPr>
          </a:p>
          <a:p>
            <a:pPr>
              <a:buFont typeface="Arial"/>
              <a:buChar char="•"/>
            </a:pPr>
            <a:r>
              <a:rPr lang="de-DE" sz="2400">
                <a:ea typeface="Source Sans Pro"/>
              </a:rPr>
              <a:t>Kettenantrieb</a:t>
            </a:r>
          </a:p>
          <a:p>
            <a:r>
              <a:rPr lang="de-DE" sz="2400">
                <a:ea typeface="Source Sans Pro"/>
              </a:rPr>
              <a:t>4 Schallsensoren</a:t>
            </a:r>
          </a:p>
          <a:p>
            <a:r>
              <a:rPr lang="de-DE" sz="2400">
                <a:ea typeface="Source Sans Pro"/>
              </a:rPr>
              <a:t>Kamera</a:t>
            </a:r>
          </a:p>
          <a:p>
            <a:r>
              <a:rPr lang="de-DE" sz="2400">
                <a:ea typeface="Source Sans Pro"/>
              </a:rPr>
              <a:t>Ablage für Erste-Hilfe-Set</a:t>
            </a:r>
          </a:p>
          <a:p>
            <a:pPr marL="0" indent="0">
              <a:buNone/>
            </a:pPr>
            <a:endParaRPr lang="de-DE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165090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B03105-3F24-4845-B52D-40A9F8EF4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Source Sans Pro"/>
              </a:rPr>
              <a:t>3D-Modell</a:t>
            </a:r>
          </a:p>
        </p:txBody>
      </p:sp>
      <p:pic>
        <p:nvPicPr>
          <p:cNvPr id="4" name="Grafik 4" descr="Ein Bild, das Kuchen, Spielzeug, Tisch, sitzend enthält.&#10;&#10;Beschreibung automatisch generiert.">
            <a:extLst>
              <a:ext uri="{FF2B5EF4-FFF2-40B4-BE49-F238E27FC236}">
                <a16:creationId xmlns:a16="http://schemas.microsoft.com/office/drawing/2014/main" id="{168B0FB2-F699-4E26-B5CC-88F3BE76F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9772" b="-45"/>
          <a:stretch/>
        </p:blipFill>
        <p:spPr>
          <a:xfrm>
            <a:off x="5408732" y="881229"/>
            <a:ext cx="5801356" cy="5143616"/>
          </a:xfrm>
        </p:spPr>
      </p:pic>
      <p:pic>
        <p:nvPicPr>
          <p:cNvPr id="5" name="Grafik 5" descr="Ein Bild, das Spielzeug enthält.&#10;&#10;Beschreibung automatisch generiert.">
            <a:extLst>
              <a:ext uri="{FF2B5EF4-FFF2-40B4-BE49-F238E27FC236}">
                <a16:creationId xmlns:a16="http://schemas.microsoft.com/office/drawing/2014/main" id="{6B87FE09-4205-433A-811D-A3E35F7494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44" t="-386" r="11324" b="645"/>
          <a:stretch/>
        </p:blipFill>
        <p:spPr>
          <a:xfrm>
            <a:off x="890016" y="1901571"/>
            <a:ext cx="4541532" cy="4123143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2D9878A-9ED7-480B-9D53-8BB11B07D642}"/>
              </a:ext>
            </a:extLst>
          </p:cNvPr>
          <p:cNvCxnSpPr/>
          <p:nvPr/>
        </p:nvCxnSpPr>
        <p:spPr>
          <a:xfrm>
            <a:off x="7363968" y="2941320"/>
            <a:ext cx="1024128" cy="548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A83E5ED5-C913-4304-8A7D-19BBBCF33A61}"/>
              </a:ext>
            </a:extLst>
          </p:cNvPr>
          <p:cNvSpPr txBox="1"/>
          <p:nvPr/>
        </p:nvSpPr>
        <p:spPr>
          <a:xfrm>
            <a:off x="6458331" y="2691002"/>
            <a:ext cx="1194816" cy="375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err="1"/>
              <a:t>Medikit</a:t>
            </a:r>
            <a:endParaRPr lang="de-DE" err="1">
              <a:cs typeface="Calibri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E885363D-FFA1-4B15-9F0D-CFA1452D00E2}"/>
              </a:ext>
            </a:extLst>
          </p:cNvPr>
          <p:cNvCxnSpPr/>
          <p:nvPr/>
        </p:nvCxnSpPr>
        <p:spPr>
          <a:xfrm flipH="1" flipV="1">
            <a:off x="3778758" y="5129022"/>
            <a:ext cx="1889760" cy="566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D537554-4DCB-4B9A-929C-7CA265D9A3F3}"/>
              </a:ext>
            </a:extLst>
          </p:cNvPr>
          <p:cNvSpPr txBox="1"/>
          <p:nvPr/>
        </p:nvSpPr>
        <p:spPr>
          <a:xfrm>
            <a:off x="5623178" y="5354954"/>
            <a:ext cx="11948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Ultraschallsensoren</a:t>
            </a:r>
            <a:endParaRPr lang="de-DE">
              <a:cs typeface="Calibri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D0A9339-CA56-40D2-B86E-58D5D691F161}"/>
              </a:ext>
            </a:extLst>
          </p:cNvPr>
          <p:cNvCxnSpPr/>
          <p:nvPr/>
        </p:nvCxnSpPr>
        <p:spPr>
          <a:xfrm flipH="1" flipV="1">
            <a:off x="4384929" y="4662296"/>
            <a:ext cx="1274064" cy="85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C3FC238-D77E-4CD4-9EA0-76266723AC05}"/>
              </a:ext>
            </a:extLst>
          </p:cNvPr>
          <p:cNvCxnSpPr/>
          <p:nvPr/>
        </p:nvCxnSpPr>
        <p:spPr>
          <a:xfrm flipV="1">
            <a:off x="6716268" y="4360164"/>
            <a:ext cx="2974848" cy="1182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89AFB134-3816-4DE3-803C-BE6029A4E012}"/>
              </a:ext>
            </a:extLst>
          </p:cNvPr>
          <p:cNvCxnSpPr/>
          <p:nvPr/>
        </p:nvCxnSpPr>
        <p:spPr>
          <a:xfrm flipV="1">
            <a:off x="6633591" y="4210431"/>
            <a:ext cx="3761232" cy="16337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CF13E65F-9866-40B0-A205-9F94C4DA68AC}"/>
              </a:ext>
            </a:extLst>
          </p:cNvPr>
          <p:cNvCxnSpPr/>
          <p:nvPr/>
        </p:nvCxnSpPr>
        <p:spPr>
          <a:xfrm flipH="1">
            <a:off x="9812274" y="2829306"/>
            <a:ext cx="560832" cy="859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26CCBE4B-4DAC-44B1-BEC9-FF9BD547902E}"/>
              </a:ext>
            </a:extLst>
          </p:cNvPr>
          <p:cNvSpPr txBox="1"/>
          <p:nvPr/>
        </p:nvSpPr>
        <p:spPr>
          <a:xfrm>
            <a:off x="10091546" y="2502026"/>
            <a:ext cx="1194816" cy="375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Drehteller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7FAD874-5BCB-4944-B3C4-7E034F6BAF9D}"/>
              </a:ext>
            </a:extLst>
          </p:cNvPr>
          <p:cNvSpPr txBox="1"/>
          <p:nvPr/>
        </p:nvSpPr>
        <p:spPr>
          <a:xfrm>
            <a:off x="9865994" y="1014602"/>
            <a:ext cx="119481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>
                <a:cs typeface="Calibri"/>
              </a:rPr>
              <a:t>Gelenke mit Motoren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BCA82C4-29BA-46BC-ABC9-765799A741F3}"/>
              </a:ext>
            </a:extLst>
          </p:cNvPr>
          <p:cNvCxnSpPr/>
          <p:nvPr/>
        </p:nvCxnSpPr>
        <p:spPr>
          <a:xfrm flipH="1">
            <a:off x="8680704" y="1344168"/>
            <a:ext cx="1182624" cy="310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93909F3-9BA0-4D2D-B5A5-BBCC8EFE35DD}"/>
              </a:ext>
            </a:extLst>
          </p:cNvPr>
          <p:cNvCxnSpPr/>
          <p:nvPr/>
        </p:nvCxnSpPr>
        <p:spPr>
          <a:xfrm flipH="1">
            <a:off x="9512427" y="1602866"/>
            <a:ext cx="347472" cy="5486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55E8658B-79EB-4494-B904-46DB542F397A}"/>
              </a:ext>
            </a:extLst>
          </p:cNvPr>
          <p:cNvCxnSpPr/>
          <p:nvPr/>
        </p:nvCxnSpPr>
        <p:spPr>
          <a:xfrm flipH="1">
            <a:off x="9728454" y="1898142"/>
            <a:ext cx="195072" cy="1603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408D493D-1E7E-497F-B8F9-79D6A1694269}"/>
              </a:ext>
            </a:extLst>
          </p:cNvPr>
          <p:cNvCxnSpPr/>
          <p:nvPr/>
        </p:nvCxnSpPr>
        <p:spPr>
          <a:xfrm flipH="1" flipV="1">
            <a:off x="3062097" y="3534536"/>
            <a:ext cx="2115312" cy="79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D23073A9-E7CC-4B7F-ADA8-258347AB7DF3}"/>
              </a:ext>
            </a:extLst>
          </p:cNvPr>
          <p:cNvSpPr txBox="1"/>
          <p:nvPr/>
        </p:nvSpPr>
        <p:spPr>
          <a:xfrm>
            <a:off x="5226938" y="3404234"/>
            <a:ext cx="196291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/>
              <a:t>Omnidirektionales Mikrofon</a:t>
            </a:r>
            <a:endParaRPr lang="de-DE" err="1">
              <a:cs typeface="Calibri"/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5BF3CE5-76DD-4208-A93D-04B7EEB1D670}"/>
              </a:ext>
            </a:extLst>
          </p:cNvPr>
          <p:cNvCxnSpPr/>
          <p:nvPr/>
        </p:nvCxnSpPr>
        <p:spPr>
          <a:xfrm>
            <a:off x="1595628" y="2830068"/>
            <a:ext cx="384048" cy="7010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13D7DF89-57F4-4B9A-BF9A-40B21BE2AFC7}"/>
              </a:ext>
            </a:extLst>
          </p:cNvPr>
          <p:cNvSpPr txBox="1"/>
          <p:nvPr/>
        </p:nvSpPr>
        <p:spPr>
          <a:xfrm>
            <a:off x="1008506" y="2459354"/>
            <a:ext cx="1194816" cy="375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Akku</a:t>
            </a:r>
            <a:endParaRPr lang="de-DE" err="1">
              <a:cs typeface="Calibri"/>
            </a:endParaRP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4B7BE4FE-90E2-4262-B676-2A13E5FFDE5E}"/>
              </a:ext>
            </a:extLst>
          </p:cNvPr>
          <p:cNvCxnSpPr/>
          <p:nvPr/>
        </p:nvCxnSpPr>
        <p:spPr>
          <a:xfrm flipH="1">
            <a:off x="4256151" y="2515743"/>
            <a:ext cx="1005840" cy="268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E8DBA7D8-65FB-4DDA-8ABC-8D262ECBF95E}"/>
              </a:ext>
            </a:extLst>
          </p:cNvPr>
          <p:cNvSpPr txBox="1"/>
          <p:nvPr/>
        </p:nvSpPr>
        <p:spPr>
          <a:xfrm>
            <a:off x="5129402" y="2166746"/>
            <a:ext cx="20421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>
                <a:cs typeface="Calibri"/>
              </a:rPr>
              <a:t>Elektrokettensäge</a:t>
            </a: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D47FFA8-3ACD-4F2F-9BB1-B8201C5546B2}"/>
              </a:ext>
            </a:extLst>
          </p:cNvPr>
          <p:cNvCxnSpPr/>
          <p:nvPr/>
        </p:nvCxnSpPr>
        <p:spPr>
          <a:xfrm flipH="1">
            <a:off x="4069842" y="2158746"/>
            <a:ext cx="219456" cy="262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A631E490-72EA-40C7-A834-E2300B0F1EC9}"/>
              </a:ext>
            </a:extLst>
          </p:cNvPr>
          <p:cNvSpPr txBox="1"/>
          <p:nvPr/>
        </p:nvSpPr>
        <p:spPr>
          <a:xfrm>
            <a:off x="4178426" y="1825370"/>
            <a:ext cx="1194816" cy="375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/>
              <a:t>Kamera</a:t>
            </a:r>
            <a:endParaRPr lang="de-DE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0481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172805-D775-47BE-8747-2C710B88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Source Sans Pro"/>
              </a:rPr>
              <a:t>3D-Modell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06D3BE-AD23-4C9C-B064-B76CB9B87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000" y="2021181"/>
            <a:ext cx="3875781" cy="4104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ea typeface="Source Sans Pro"/>
              </a:rPr>
              <a:t>Abmessungen:</a:t>
            </a:r>
            <a:endParaRPr lang="de-DE" err="1">
              <a:ea typeface="Source Sans Pro"/>
            </a:endParaRPr>
          </a:p>
          <a:p>
            <a:pPr lvl="1"/>
            <a:r>
              <a:rPr lang="de-DE">
                <a:ea typeface="Source Sans Pro"/>
              </a:rPr>
              <a:t>L: ca.750mm</a:t>
            </a:r>
          </a:p>
          <a:p>
            <a:pPr lvl="1"/>
            <a:r>
              <a:rPr lang="de-DE">
                <a:ea typeface="Source Sans Pro"/>
              </a:rPr>
              <a:t>B: 570mm </a:t>
            </a:r>
          </a:p>
          <a:p>
            <a:pPr lvl="1"/>
            <a:r>
              <a:rPr lang="de-DE">
                <a:ea typeface="Source Sans Pro"/>
              </a:rPr>
              <a:t>H: ca. 800mm</a:t>
            </a:r>
          </a:p>
          <a:p>
            <a:endParaRPr lang="de-DE">
              <a:ea typeface="Source Sans Pro"/>
            </a:endParaRPr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0D4F0591-2869-4922-A5DE-1AE0078AA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40" y="849614"/>
            <a:ext cx="5931408" cy="515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18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121411-1689-46AD-812F-BBC44E4C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Source Sans Pro"/>
              </a:rPr>
              <a:t>3D-Modell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A91FD3-7E3B-4FCE-AA0A-5E2FBE0B9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000" y="2021181"/>
            <a:ext cx="10233909" cy="422080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de-DE">
                <a:ea typeface="Source Sans Pro"/>
              </a:rPr>
              <a:t>Folgende Elemente werden noch hinzugefügt:</a:t>
            </a:r>
          </a:p>
          <a:p>
            <a:r>
              <a:rPr lang="de-DE">
                <a:ea typeface="Source Sans Pro"/>
              </a:rPr>
              <a:t>Motoren</a:t>
            </a:r>
          </a:p>
          <a:p>
            <a:r>
              <a:rPr lang="de-DE">
                <a:ea typeface="Source Sans Pro"/>
              </a:rPr>
              <a:t>Mikrocontroller</a:t>
            </a:r>
          </a:p>
          <a:p>
            <a:r>
              <a:rPr lang="de-DE">
                <a:ea typeface="Source Sans Pro"/>
              </a:rPr>
              <a:t>Gegensprechanlage</a:t>
            </a:r>
          </a:p>
          <a:p>
            <a:r>
              <a:rPr lang="de-DE">
                <a:ea typeface="Source Sans Pro"/>
              </a:rPr>
              <a:t>Rundumleuchte</a:t>
            </a:r>
          </a:p>
          <a:p>
            <a:r>
              <a:rPr lang="de-DE">
                <a:ea typeface="Source Sans Pro"/>
              </a:rPr>
              <a:t>Elektr. zündbares Rauchsignal</a:t>
            </a:r>
          </a:p>
          <a:p>
            <a:r>
              <a:rPr lang="de-DE">
                <a:ea typeface="Source Sans Pro"/>
              </a:rPr>
              <a:t>Antenne für Fernbedienung</a:t>
            </a:r>
          </a:p>
          <a:p>
            <a:r>
              <a:rPr lang="de-DE">
                <a:ea typeface="Source Sans Pro"/>
              </a:rPr>
              <a:t>TIVITA System </a:t>
            </a:r>
            <a:r>
              <a:rPr lang="de-DE" sz="2000">
                <a:ea typeface="Source Sans Pro"/>
              </a:rPr>
              <a:t>(</a:t>
            </a:r>
            <a:r>
              <a:rPr lang="de-DE" sz="2000">
                <a:ea typeface="Source Sans Pro"/>
                <a:hlinkClick r:id="rId3"/>
              </a:rPr>
              <a:t>http://diaspective-vision.com/produkte/ti-cam-system/</a:t>
            </a:r>
            <a:r>
              <a:rPr lang="de-DE" sz="2000">
                <a:ea typeface="Source Sans Pr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5085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49A9A-DEF3-48A5-A399-A505A46EE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ea typeface="Source Sans Pro"/>
              </a:rPr>
              <a:t>Map</a:t>
            </a:r>
            <a:r>
              <a:rPr lang="de-DE">
                <a:ea typeface="Source Sans Pro"/>
              </a:rPr>
              <a:t>- Übersicht</a:t>
            </a:r>
          </a:p>
        </p:txBody>
      </p:sp>
      <p:pic>
        <p:nvPicPr>
          <p:cNvPr id="4" name="Grafik 4" descr="Ein Bild, das Text, Karte enthält.&#10;&#10;Beschreibung automatisch generiert.">
            <a:extLst>
              <a:ext uri="{FF2B5EF4-FFF2-40B4-BE49-F238E27FC236}">
                <a16:creationId xmlns:a16="http://schemas.microsoft.com/office/drawing/2014/main" id="{F2AFDEA0-F4A2-41D9-B400-E11E81D74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50895" y="1946230"/>
            <a:ext cx="6060118" cy="4242393"/>
          </a:xfrm>
        </p:spPr>
      </p:pic>
    </p:spTree>
    <p:extLst>
      <p:ext uri="{BB962C8B-B14F-4D97-AF65-F5344CB8AC3E}">
        <p14:creationId xmlns:p14="http://schemas.microsoft.com/office/powerpoint/2010/main" val="1577989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37ED9-3146-4BBD-BFFF-5C6E19E24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err="1">
                <a:ea typeface="Source Sans Pro"/>
              </a:rPr>
              <a:t>Map</a:t>
            </a:r>
            <a:r>
              <a:rPr lang="de-DE">
                <a:ea typeface="Source Sans Pro"/>
              </a:rPr>
              <a:t> Umsetzung</a:t>
            </a:r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71AD7809-72B5-4418-B585-662AA5102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733" y="729812"/>
            <a:ext cx="5057422" cy="5440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D69605F-60E3-481A-855F-4B482C633416}"/>
              </a:ext>
            </a:extLst>
          </p:cNvPr>
          <p:cNvSpPr txBox="1"/>
          <p:nvPr/>
        </p:nvSpPr>
        <p:spPr>
          <a:xfrm>
            <a:off x="1000432" y="1885335"/>
            <a:ext cx="420574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de-DE">
                <a:cs typeface="Calibri"/>
              </a:rPr>
              <a:t>Größe 30 X 30 Felder</a:t>
            </a:r>
            <a:endParaRPr lang="de-DE"/>
          </a:p>
          <a:p>
            <a:pPr marL="285750" indent="-285750">
              <a:buFont typeface="Arial"/>
              <a:buChar char="•"/>
            </a:pPr>
            <a:r>
              <a:rPr lang="de-DE">
                <a:cs typeface="Calibri"/>
              </a:rPr>
              <a:t>4 Schallquellen in: </a:t>
            </a:r>
          </a:p>
          <a:p>
            <a:pPr marL="742950" lvl="1" indent="-285750">
              <a:buFont typeface="Arial"/>
              <a:buChar char="•"/>
            </a:pPr>
            <a:r>
              <a:rPr lang="de-DE">
                <a:cs typeface="Calibri"/>
              </a:rPr>
              <a:t>3,3; 28,3 ; 27,26</a:t>
            </a:r>
          </a:p>
          <a:p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R = Border</a:t>
            </a:r>
          </a:p>
          <a:p>
            <a:r>
              <a:rPr lang="de-DE">
                <a:cs typeface="Calibri"/>
              </a:rPr>
              <a:t>G = Ground</a:t>
            </a:r>
          </a:p>
          <a:p>
            <a:r>
              <a:rPr lang="de-DE">
                <a:cs typeface="Calibri"/>
              </a:rPr>
              <a:t>O = </a:t>
            </a:r>
            <a:r>
              <a:rPr lang="de-DE" err="1">
                <a:cs typeface="Calibri"/>
              </a:rPr>
              <a:t>Obstacle</a:t>
            </a:r>
            <a:endParaRPr lang="de-DE">
              <a:cs typeface="Calibri"/>
            </a:endParaRPr>
          </a:p>
          <a:p>
            <a:r>
              <a:rPr lang="de-DE">
                <a:cs typeface="Calibri"/>
              </a:rPr>
              <a:t>W =</a:t>
            </a:r>
            <a:r>
              <a:rPr lang="de-DE" err="1">
                <a:cs typeface="Calibri"/>
              </a:rPr>
              <a:t>Water</a:t>
            </a:r>
            <a:endParaRPr lang="de-DE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1279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02C91B-8087-445B-BE5D-7D26C937F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Source Sans Pro"/>
              </a:rPr>
              <a:t>Die nächsten Schritte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1D986D-6ED4-43EC-9C56-84E845A9FE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ea typeface="Source Sans Pro"/>
              </a:rPr>
              <a:t>Projektkern</a:t>
            </a:r>
          </a:p>
          <a:p>
            <a:pPr lvl="1"/>
            <a:r>
              <a:rPr lang="de-DE">
                <a:ea typeface="Source Sans Pro"/>
              </a:rPr>
              <a:t>Bauteile für 3D-Drucker und Lasercutter auslegen</a:t>
            </a:r>
          </a:p>
          <a:p>
            <a:pPr lvl="1"/>
            <a:r>
              <a:rPr lang="de-DE">
                <a:ea typeface="Source Sans Pro"/>
              </a:rPr>
              <a:t>Algorithmen implementieren</a:t>
            </a:r>
          </a:p>
          <a:p>
            <a:pPr lvl="1"/>
            <a:r>
              <a:rPr lang="de-DE">
                <a:ea typeface="Source Sans Pro"/>
              </a:rPr>
              <a:t>Testumgebung simulieren</a:t>
            </a:r>
          </a:p>
          <a:p>
            <a:r>
              <a:rPr lang="de-DE">
                <a:ea typeface="Source Sans Pro"/>
              </a:rPr>
              <a:t>Projektrahmen</a:t>
            </a:r>
          </a:p>
          <a:p>
            <a:pPr lvl="1"/>
            <a:r>
              <a:rPr lang="de-DE">
                <a:ea typeface="Source Sans Pro"/>
              </a:rPr>
              <a:t>Beginn Dokumentation</a:t>
            </a:r>
          </a:p>
          <a:p>
            <a:pPr lvl="1"/>
            <a:r>
              <a:rPr lang="de-DE">
                <a:ea typeface="Source Sans Pro"/>
              </a:rPr>
              <a:t>Diagramme überarbeiten</a:t>
            </a:r>
          </a:p>
          <a:p>
            <a:endParaRPr lang="de-DE">
              <a:ea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950593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7C0E18-D4B2-4FE0-91FE-32EC157E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Requirements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F82D4CE-FA7E-44A7-BAA0-1509209A3C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6" r="144" b="-120"/>
          <a:stretch/>
        </p:blipFill>
        <p:spPr>
          <a:xfrm>
            <a:off x="1625999" y="1884167"/>
            <a:ext cx="7875476" cy="423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5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B0CF3-B615-4DA2-A8E0-C936B9A2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Context</a:t>
            </a:r>
            <a:r>
              <a:rPr lang="de-DE"/>
              <a:t> </a:t>
            </a:r>
            <a:r>
              <a:rPr lang="de-DE" err="1"/>
              <a:t>modell</a:t>
            </a:r>
            <a:endParaRPr lang="de-DE"/>
          </a:p>
        </p:txBody>
      </p:sp>
      <p:pic>
        <p:nvPicPr>
          <p:cNvPr id="4" name="Grafik 3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A1CF0F2B-9250-4319-B869-8B4DD3442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408" y="1616880"/>
            <a:ext cx="5258870" cy="461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26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741B28-822E-473D-B489-A4B5D0E60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Use Case</a:t>
            </a:r>
          </a:p>
        </p:txBody>
      </p:sp>
      <p:pic>
        <p:nvPicPr>
          <p:cNvPr id="11" name="Inhaltsplatzhalter 10" descr="Ein Bild, das Mann, Monitor, Bildschirm, Fernsehen enthält.&#10;&#10;Automatisch generierte Beschreibung">
            <a:extLst>
              <a:ext uri="{FF2B5EF4-FFF2-40B4-BE49-F238E27FC236}">
                <a16:creationId xmlns:a16="http://schemas.microsoft.com/office/drawing/2014/main" id="{666AC20D-EC92-49DE-9A31-A40F1AEEF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72" y="1794011"/>
            <a:ext cx="9556167" cy="4105275"/>
          </a:xfrm>
        </p:spPr>
      </p:pic>
    </p:spTree>
    <p:extLst>
      <p:ext uri="{BB962C8B-B14F-4D97-AF65-F5344CB8AC3E}">
        <p14:creationId xmlns:p14="http://schemas.microsoft.com/office/powerpoint/2010/main" val="3964914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D2D28-36EA-4BEE-832A-07AC877DC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Stakeholder</a:t>
            </a:r>
          </a:p>
        </p:txBody>
      </p:sp>
      <p:pic>
        <p:nvPicPr>
          <p:cNvPr id="4" name="Grafik 3" descr="Ein Bild, das Screenshot, Computer, sitzend, Monitor enthält.&#10;&#10;Automatisch generierte Beschreibung">
            <a:extLst>
              <a:ext uri="{FF2B5EF4-FFF2-40B4-BE49-F238E27FC236}">
                <a16:creationId xmlns:a16="http://schemas.microsoft.com/office/drawing/2014/main" id="{C6609E50-5248-435E-BA2B-027A7A065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60" y="1857753"/>
            <a:ext cx="10569388" cy="4902299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1214107B-F59E-48F6-BADA-0D92362284B2}"/>
              </a:ext>
            </a:extLst>
          </p:cNvPr>
          <p:cNvCxnSpPr>
            <a:cxnSpLocks/>
          </p:cNvCxnSpPr>
          <p:nvPr/>
        </p:nvCxnSpPr>
        <p:spPr>
          <a:xfrm>
            <a:off x="5980954" y="1620253"/>
            <a:ext cx="0" cy="4267200"/>
          </a:xfrm>
          <a:prstGeom prst="line">
            <a:avLst/>
          </a:prstGeom>
          <a:ln w="571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188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B9BC11-31FE-4F92-8C19-87E755026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Source Sans Pro"/>
              </a:rPr>
              <a:t>Stakeholder-Matrix</a:t>
            </a:r>
            <a:endParaRPr lang="de-DE"/>
          </a:p>
        </p:txBody>
      </p:sp>
      <p:pic>
        <p:nvPicPr>
          <p:cNvPr id="7" name="Inhaltsplatzhalter 6" descr="Ein Bild, das Screenshot, Monitor, Bildschirm, Anzeige enthält.&#10;&#10;Automatisch generierte Beschreibung">
            <a:extLst>
              <a:ext uri="{FF2B5EF4-FFF2-40B4-BE49-F238E27FC236}">
                <a16:creationId xmlns:a16="http://schemas.microsoft.com/office/drawing/2014/main" id="{89ED290D-EEB0-4547-8A8B-8B278811B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699" y="1638524"/>
            <a:ext cx="5303279" cy="4473826"/>
          </a:xfrm>
        </p:spPr>
      </p:pic>
    </p:spTree>
    <p:extLst>
      <p:ext uri="{BB962C8B-B14F-4D97-AF65-F5344CB8AC3E}">
        <p14:creationId xmlns:p14="http://schemas.microsoft.com/office/powerpoint/2010/main" val="1397337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3F0D4E-3876-4760-8700-CB6B26CCF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Activity</a:t>
            </a:r>
            <a:r>
              <a:rPr lang="de-DE" dirty="0"/>
              <a:t> </a:t>
            </a:r>
            <a:r>
              <a:rPr lang="de-DE" dirty="0" err="1"/>
              <a:t>diagram</a:t>
            </a:r>
            <a:endParaRPr lang="de-DE" dirty="0"/>
          </a:p>
        </p:txBody>
      </p:sp>
      <p:pic>
        <p:nvPicPr>
          <p:cNvPr id="9" name="Inhaltsplatzhalter 8" descr="Ein Bild, das Mann, Monitor, suchend, Bildschirm enthält.&#10;&#10;Automatisch generierte Beschreibung">
            <a:extLst>
              <a:ext uri="{FF2B5EF4-FFF2-40B4-BE49-F238E27FC236}">
                <a16:creationId xmlns:a16="http://schemas.microsoft.com/office/drawing/2014/main" id="{870DDCAE-6E22-4B93-9F81-6F0343F37B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52"/>
          <a:stretch/>
        </p:blipFill>
        <p:spPr>
          <a:xfrm>
            <a:off x="1370028" y="1580226"/>
            <a:ext cx="2738712" cy="4667769"/>
          </a:xfrm>
        </p:spPr>
      </p:pic>
      <p:pic>
        <p:nvPicPr>
          <p:cNvPr id="10" name="Inhaltsplatzhalter 8" descr="Ein Bild, das Mann, Monitor, suchend, Bildschirm enthält.&#10;&#10;Automatisch generierte Beschreibung">
            <a:extLst>
              <a:ext uri="{FF2B5EF4-FFF2-40B4-BE49-F238E27FC236}">
                <a16:creationId xmlns:a16="http://schemas.microsoft.com/office/drawing/2014/main" id="{B7EE4842-C1D2-4303-AB98-E39269B1B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24"/>
          <a:stretch/>
        </p:blipFill>
        <p:spPr>
          <a:xfrm>
            <a:off x="5261820" y="1580226"/>
            <a:ext cx="3118699" cy="470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96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D291EB-1BA9-4EA6-BCA1-EA1AE3B3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b="0" dirty="0"/>
              <a:t>Top </a:t>
            </a:r>
            <a:r>
              <a:rPr lang="de-DE" b="0" dirty="0" err="1"/>
              <a:t>level</a:t>
            </a:r>
            <a:r>
              <a:rPr lang="de-DE" b="0" dirty="0"/>
              <a:t> </a:t>
            </a:r>
            <a:r>
              <a:rPr lang="en" b="0" dirty="0"/>
              <a:t>architectur</a:t>
            </a:r>
            <a:r>
              <a:rPr lang="de-DE" b="0" dirty="0"/>
              <a:t>e</a:t>
            </a:r>
            <a:endParaRPr lang="de-DE" dirty="0"/>
          </a:p>
        </p:txBody>
      </p:sp>
      <p:pic>
        <p:nvPicPr>
          <p:cNvPr id="12" name="Inhaltsplatzhalter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C98CA2F-1ADF-4CC0-A374-20482C12B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274" y="1888650"/>
            <a:ext cx="7135359" cy="4105275"/>
          </a:xfrm>
        </p:spPr>
      </p:pic>
    </p:spTree>
    <p:extLst>
      <p:ext uri="{BB962C8B-B14F-4D97-AF65-F5344CB8AC3E}">
        <p14:creationId xmlns:p14="http://schemas.microsoft.com/office/powerpoint/2010/main" val="1711792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-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SH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SHl" id="{CE6FB8A4-0E61-43EF-B598-2B2249045448}" vid="{D27630AC-8FB8-4994-9424-8BC3399EB01F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214</Words>
  <Application>Microsoft Office PowerPoint</Application>
  <PresentationFormat>Breitbild</PresentationFormat>
  <Paragraphs>104</Paragraphs>
  <Slides>27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Source Sans Pro</vt:lpstr>
      <vt:lpstr>Office</vt:lpstr>
      <vt:lpstr>Storyboard-Layouts</vt:lpstr>
      <vt:lpstr>HSHl</vt:lpstr>
      <vt:lpstr>Colloquium</vt:lpstr>
      <vt:lpstr>Motivation</vt:lpstr>
      <vt:lpstr>Requirements</vt:lpstr>
      <vt:lpstr>Context modell</vt:lpstr>
      <vt:lpstr>Use Case</vt:lpstr>
      <vt:lpstr>Stakeholder</vt:lpstr>
      <vt:lpstr>Stakeholder-Matrix</vt:lpstr>
      <vt:lpstr>Activity diagram</vt:lpstr>
      <vt:lpstr>Top level architecture</vt:lpstr>
      <vt:lpstr>Architecture model</vt:lpstr>
      <vt:lpstr>Schematic rescue bot</vt:lpstr>
      <vt:lpstr>Schematic Remote Control</vt:lpstr>
      <vt:lpstr>Class diagramm</vt:lpstr>
      <vt:lpstr>Mechanical copmosite structure diagram</vt:lpstr>
      <vt:lpstr>State machine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Paper Prototype</vt:lpstr>
      <vt:lpstr>3D-Modell</vt:lpstr>
      <vt:lpstr>3D-Modell</vt:lpstr>
      <vt:lpstr>3D-Modell</vt:lpstr>
      <vt:lpstr>Map- Übersicht</vt:lpstr>
      <vt:lpstr>Map Umsetzung</vt:lpstr>
      <vt:lpstr>Die nächsten Schritte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Colloquium</dc:title>
  <dc:creator>Jonas Gerken</dc:creator>
  <cp:lastModifiedBy>Jonas Gerken</cp:lastModifiedBy>
  <cp:revision>13</cp:revision>
  <dcterms:created xsi:type="dcterms:W3CDTF">2020-08-06T15:08:05Z</dcterms:created>
  <dcterms:modified xsi:type="dcterms:W3CDTF">2020-08-23T11:32:08Z</dcterms:modified>
</cp:coreProperties>
</file>